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Raleway"/>
      <p:regular r:id="rId42"/>
      <p:bold r:id="rId43"/>
      <p:italic r:id="rId44"/>
      <p:boldItalic r:id="rId45"/>
    </p:embeddedFont>
    <p:embeddedFont>
      <p:font typeface="Lat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Raleway-regular.fntdata"/><Relationship Id="rId41" Type="http://schemas.openxmlformats.org/officeDocument/2006/relationships/slide" Target="slides/slide36.xml"/><Relationship Id="rId44" Type="http://schemas.openxmlformats.org/officeDocument/2006/relationships/font" Target="fonts/Raleway-italic.fntdata"/><Relationship Id="rId43" Type="http://schemas.openxmlformats.org/officeDocument/2006/relationships/font" Target="fonts/Raleway-bold.fntdata"/><Relationship Id="rId46" Type="http://schemas.openxmlformats.org/officeDocument/2006/relationships/font" Target="fonts/Lato-regular.fntdata"/><Relationship Id="rId45"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chtarget.com/searchvirtualdesktop/definition/GPU-graphics-processing-unit"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34c114803f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34c114803f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30e59b8a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30e59b8a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30e59b8a9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30e59b8a9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requirements.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30e59b8a9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30e59b8a9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30e59b8a9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30e59b8a9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 is akin to the core of a CPU</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0e59b8a9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30e59b8a9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30e59b8a9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30e59b8a9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30e59b8a9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30e59b8a9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30e59b8a9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30e59b8a9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30e59b8a9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30e59b8a9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CUDA extends C++ by allowing programmers to define special functions called kernels that can be executed in parallel on the GPU. These extensions include new keywords, built-in variables, and a syntax for launching kernels.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30e59b8a9f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30e59b8a9f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34c114803f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34c114803f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30e59b8a9f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30e59b8a9f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30e59b8a9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30e59b8a9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4d5732b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34d5732b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30e59b8a9f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30e59b8a9f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30e59b8a9f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30e59b8a9f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30e59b8a9f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30e59b8a9f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0e59b8a9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30e59b8a9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30e59b8a9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30e59b8a9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30e59b8a9f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30e59b8a9f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30e59b8a9f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30e59b8a9f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34c114803f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34c114803f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Historical context: From graphics acceleration to general-purpose computing:</a:t>
            </a:r>
            <a:endParaRPr>
              <a:solidFill>
                <a:schemeClr val="dk1"/>
              </a:solidFill>
            </a:endParaRPr>
          </a:p>
          <a:p>
            <a:pPr indent="0" lvl="0" marL="0" rtl="0" algn="l">
              <a:spcBef>
                <a:spcPts val="0"/>
              </a:spcBef>
              <a:spcAft>
                <a:spcPts val="0"/>
              </a:spcAft>
              <a:buNone/>
            </a:pPr>
            <a:r>
              <a:rPr lang="en">
                <a:solidFill>
                  <a:schemeClr val="dk1"/>
                </a:solidFill>
              </a:rPr>
              <a:t>GPUs were introduced in the 1990s to offload graphics-related tasks from CPUs</a:t>
            </a:r>
            <a:r>
              <a:rPr lang="en" u="sng">
                <a:solidFill>
                  <a:schemeClr val="hlink"/>
                </a:solidFill>
                <a:hlinkClick r:id="rId2"/>
              </a:rPr>
              <a:t>1</a:t>
            </a:r>
            <a:r>
              <a:rPr lang="en">
                <a:solidFill>
                  <a:schemeClr val="dk1"/>
                </a:solidFill>
              </a:rPr>
              <a:t>. In the early 2000s, researchers discovered GPUs' potential for general computing, leading to the development of CUDA by NVIDIA in 2007, which expanded GPU capabilities beyond graphics rendering</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30e59b8a9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30e59b8a9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595959"/>
                </a:solidFill>
                <a:latin typeface="Lato"/>
                <a:ea typeface="Lato"/>
                <a:cs typeface="Lato"/>
                <a:sym typeface="Lato"/>
              </a:rPr>
              <a:t>K</a:t>
            </a:r>
            <a:r>
              <a:rPr lang="en" sz="1300">
                <a:solidFill>
                  <a:srgbClr val="595959"/>
                </a:solidFill>
                <a:latin typeface="Lato"/>
                <a:ea typeface="Lato"/>
                <a:cs typeface="Lato"/>
                <a:sym typeface="Lato"/>
              </a:rPr>
              <a:t>ey Differences:</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Memory model: Shared vs. Distributed</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Scalability: Single system vs. Multiple systems</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Programming complexity: Simpler vs. More explicit</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300">
                <a:solidFill>
                  <a:srgbClr val="595959"/>
                </a:solidFill>
                <a:latin typeface="Lato"/>
                <a:ea typeface="Lato"/>
                <a:cs typeface="Lato"/>
                <a:sym typeface="Lato"/>
              </a:rPr>
              <a:t>-  Use cases: Single machine vs. Large-scale computing</a:t>
            </a:r>
            <a:endParaRPr sz="1300">
              <a:solidFill>
                <a:srgbClr val="595959"/>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t/>
            </a:r>
            <a:endParaRPr sz="1300">
              <a:solidFill>
                <a:srgbClr val="595959"/>
              </a:solidFill>
              <a:latin typeface="Lato"/>
              <a:ea typeface="Lato"/>
              <a:cs typeface="Lato"/>
              <a:sym typeface="Lato"/>
            </a:endParaRPr>
          </a:p>
          <a:p>
            <a:pPr indent="0" lvl="0" marL="0" rtl="0" algn="l">
              <a:lnSpc>
                <a:spcPct val="115000"/>
              </a:lnSpc>
              <a:spcBef>
                <a:spcPts val="1200"/>
              </a:spcBef>
              <a:spcAft>
                <a:spcPts val="1200"/>
              </a:spcAft>
              <a:buNone/>
            </a:pPr>
            <a:r>
              <a:rPr lang="en" sz="1300">
                <a:solidFill>
                  <a:srgbClr val="595959"/>
                </a:solidFill>
                <a:latin typeface="Lato"/>
                <a:ea typeface="Lato"/>
                <a:cs typeface="Lato"/>
                <a:sym typeface="Lato"/>
              </a:rPr>
              <a:t>Note: Can be combined for hybrid parallel programming</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30e59b8a9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30e59b8a9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30e59b8a9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330e59b8a9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390bc6d5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390bc6d5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390bc6d5a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390bc6d5a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30e59b8a9f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30e59b8a9f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30e59b8a9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30e59b8a9f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34c114803f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34c114803f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4c114803f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34c114803f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https://x.com/Kurnalsalts/status/1883153126011892140/photo/1</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34c114803f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34c114803f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34c114803f_0_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34c114803f_0_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34c114803f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34c114803f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34c114803f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34c114803f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en.wikipedia.org/wiki/Sony" TargetMode="External"/><Relationship Id="rId4" Type="http://schemas.openxmlformats.org/officeDocument/2006/relationships/hyperlink" Target="https://en.wikipedia.org/wiki/Sony" TargetMode="External"/><Relationship Id="rId11" Type="http://schemas.openxmlformats.org/officeDocument/2006/relationships/image" Target="../media/image10.png"/><Relationship Id="rId10" Type="http://schemas.openxmlformats.org/officeDocument/2006/relationships/hyperlink" Target="https://en.wikipedia.org/wiki/PlayStation_(console)" TargetMode="External"/><Relationship Id="rId9" Type="http://schemas.openxmlformats.org/officeDocument/2006/relationships/hyperlink" Target="https://en.wikipedia.org/wiki/PlayStation_(console)" TargetMode="External"/><Relationship Id="rId5" Type="http://schemas.openxmlformats.org/officeDocument/2006/relationships/hyperlink" Target="https://en.wikipedia.org/wiki/PlayStation_technical_specifications" TargetMode="External"/><Relationship Id="rId6" Type="http://schemas.openxmlformats.org/officeDocument/2006/relationships/hyperlink" Target="https://en.wikipedia.org/wiki/PlayStation_technical_specifications" TargetMode="External"/><Relationship Id="rId7" Type="http://schemas.openxmlformats.org/officeDocument/2006/relationships/hyperlink" Target="https://en.wikipedia.org/wiki/Toshiba" TargetMode="External"/><Relationship Id="rId8" Type="http://schemas.openxmlformats.org/officeDocument/2006/relationships/hyperlink" Target="https://en.wikipedia.org/wiki/Toshiba"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youtube.com/playlist?list=PLC6u37oFvF40BAm7gwVP7uDdzmW83yHPe&amp;feature=shared" TargetMode="External"/><Relationship Id="rId4" Type="http://schemas.openxmlformats.org/officeDocument/2006/relationships/hyperlink" Target="https://www.youtube.com/playlist?list=PLU0zjpa44nPXddA_hWV1U8oO7AevFgXn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 to Parallel Programming using CUDA</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T. Ranjit</a:t>
            </a:r>
            <a:endParaRPr/>
          </a:p>
          <a:p>
            <a:pPr indent="0" lvl="0" marL="0" rtl="0" algn="l">
              <a:spcBef>
                <a:spcPts val="0"/>
              </a:spcBef>
              <a:spcAft>
                <a:spcPts val="0"/>
              </a:spcAft>
              <a:buNone/>
            </a:pPr>
            <a:r>
              <a:rPr lang="en"/>
              <a:t>14.02.25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What is CUDA?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CUDA?</a:t>
            </a:r>
            <a:endParaRPr/>
          </a:p>
        </p:txBody>
      </p:sp>
      <p:sp>
        <p:nvSpPr>
          <p:cNvPr id="154" name="Google Shape;154;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CUDA (Compute Unified Device Architecture) is a parallel computing platform and programming model developed by NVIDIA in 2006. It allows software developers to use NVIDIA GPUs for general-purpose processing, enabling significant speedups for computationally intensive tasks.</a:t>
            </a:r>
            <a:endParaRPr/>
          </a:p>
          <a:p>
            <a:pPr indent="0" lvl="0" marL="0" rtl="0" algn="l">
              <a:spcBef>
                <a:spcPts val="1200"/>
              </a:spcBef>
              <a:spcAft>
                <a:spcPts val="0"/>
              </a:spcAft>
              <a:buNone/>
            </a:pPr>
            <a:r>
              <a:rPr lang="en"/>
              <a:t>Key features of CUDA include:</a:t>
            </a:r>
            <a:endParaRPr/>
          </a:p>
          <a:p>
            <a:pPr indent="-287972" lvl="0" marL="457200" rtl="0" algn="l">
              <a:spcBef>
                <a:spcPts val="1200"/>
              </a:spcBef>
              <a:spcAft>
                <a:spcPts val="0"/>
              </a:spcAft>
              <a:buClr>
                <a:srgbClr val="000000"/>
              </a:buClr>
              <a:buSzPct val="84615"/>
              <a:buFont typeface="Arial"/>
              <a:buAutoNum type="arabicPeriod"/>
            </a:pPr>
            <a:r>
              <a:rPr lang="en"/>
              <a:t>Direct access to the GPU's virtual instruction set and parallel computational elements</a:t>
            </a:r>
            <a:br>
              <a:rPr lang="en"/>
            </a:br>
            <a:endParaRPr/>
          </a:p>
          <a:p>
            <a:pPr indent="-287972" lvl="0" marL="457200" rtl="0" algn="l">
              <a:spcBef>
                <a:spcPts val="0"/>
              </a:spcBef>
              <a:spcAft>
                <a:spcPts val="0"/>
              </a:spcAft>
              <a:buClr>
                <a:srgbClr val="000000"/>
              </a:buClr>
              <a:buSzPct val="84615"/>
              <a:buFont typeface="Arial"/>
              <a:buAutoNum type="arabicPeriod"/>
            </a:pPr>
            <a:r>
              <a:rPr lang="en"/>
              <a:t>Support for programming languages like C, C++, Fortran, and Python</a:t>
            </a:r>
            <a:br>
              <a:rPr lang="en"/>
            </a:br>
            <a:endParaRPr/>
          </a:p>
          <a:p>
            <a:pPr indent="-287972" lvl="0" marL="457200" rtl="0" algn="l">
              <a:spcBef>
                <a:spcPts val="0"/>
              </a:spcBef>
              <a:spcAft>
                <a:spcPts val="0"/>
              </a:spcAft>
              <a:buClr>
                <a:srgbClr val="000000"/>
              </a:buClr>
              <a:buSzPct val="84615"/>
              <a:buFont typeface="Arial"/>
              <a:buAutoNum type="arabicPeriod"/>
            </a:pPr>
            <a:r>
              <a:rPr lang="en"/>
              <a:t>A software environment that includes libraries, debugging tools, and a runtime library</a:t>
            </a:r>
            <a:br>
              <a:rPr lang="en"/>
            </a:br>
            <a:endParaRPr/>
          </a:p>
          <a:p>
            <a:pPr indent="-287972" lvl="0" marL="457200" rtl="0" algn="l">
              <a:spcBef>
                <a:spcPts val="0"/>
              </a:spcBef>
              <a:spcAft>
                <a:spcPts val="0"/>
              </a:spcAft>
              <a:buClr>
                <a:srgbClr val="000000"/>
              </a:buClr>
              <a:buSzPct val="84615"/>
              <a:buFont typeface="Arial"/>
              <a:buAutoNum type="arabicPeriod"/>
            </a:pPr>
            <a:r>
              <a:rPr lang="en"/>
              <a:t>Ability to dramatically accelerate computing applications by leveraging GPU power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CUDA</a:t>
            </a:r>
            <a:endParaRPr/>
          </a:p>
        </p:txBody>
      </p:sp>
      <p:sp>
        <p:nvSpPr>
          <p:cNvPr id="160" name="Google Shape;160;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1" name="Google Shape;161;p24"/>
          <p:cNvPicPr preferRelativeResize="0"/>
          <p:nvPr/>
        </p:nvPicPr>
        <p:blipFill>
          <a:blip r:embed="rId3">
            <a:alphaModFix/>
          </a:blip>
          <a:stretch>
            <a:fillRect/>
          </a:stretch>
        </p:blipFill>
        <p:spPr>
          <a:xfrm>
            <a:off x="1131150" y="1781750"/>
            <a:ext cx="6885301" cy="33260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Threads, Blocks and Grids</a:t>
            </a:r>
            <a:endParaRPr/>
          </a:p>
        </p:txBody>
      </p:sp>
      <p:sp>
        <p:nvSpPr>
          <p:cNvPr id="167" name="Google Shape;167;p2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305"/>
              <a:t>The basic unit of parallel execution in CUDA. Each thread runs the same kernel function independently.</a:t>
            </a:r>
            <a:endParaRPr sz="1305"/>
          </a:p>
          <a:p>
            <a:pPr indent="0" lvl="0" marL="0" rtl="0" algn="l">
              <a:lnSpc>
                <a:spcPct val="95000"/>
              </a:lnSpc>
              <a:spcBef>
                <a:spcPts val="1200"/>
              </a:spcBef>
              <a:spcAft>
                <a:spcPts val="0"/>
              </a:spcAft>
              <a:buSzPts val="935"/>
              <a:buNone/>
            </a:pPr>
            <a:r>
              <a:t/>
            </a:r>
            <a:endParaRPr sz="1305"/>
          </a:p>
          <a:p>
            <a:pPr indent="0" lvl="0" marL="0" rtl="0" algn="l">
              <a:lnSpc>
                <a:spcPct val="95000"/>
              </a:lnSpc>
              <a:spcBef>
                <a:spcPts val="1200"/>
              </a:spcBef>
              <a:spcAft>
                <a:spcPts val="0"/>
              </a:spcAft>
              <a:buSzPts val="935"/>
              <a:buNone/>
            </a:pPr>
            <a:r>
              <a:rPr lang="en" sz="1305"/>
              <a:t>Threads are organized into groups called blocks. Number of threads per block can be defined by the user. A group of threads that can cooperate and share memory.	</a:t>
            </a:r>
            <a:br>
              <a:rPr lang="en" sz="1305"/>
            </a:br>
            <a:endParaRPr sz="1305"/>
          </a:p>
          <a:p>
            <a:pPr indent="0" lvl="0" marL="0" rtl="0" algn="l">
              <a:lnSpc>
                <a:spcPct val="95000"/>
              </a:lnSpc>
              <a:spcBef>
                <a:spcPts val="1200"/>
              </a:spcBef>
              <a:spcAft>
                <a:spcPts val="1200"/>
              </a:spcAft>
              <a:buSzPts val="935"/>
              <a:buNone/>
            </a:pPr>
            <a:r>
              <a:t/>
            </a:r>
            <a:endParaRPr sz="1105"/>
          </a:p>
        </p:txBody>
      </p:sp>
      <p:sp>
        <p:nvSpPr>
          <p:cNvPr id="168" name="Google Shape;168;p2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9" name="Google Shape;169;p25"/>
          <p:cNvPicPr preferRelativeResize="0"/>
          <p:nvPr/>
        </p:nvPicPr>
        <p:blipFill>
          <a:blip r:embed="rId3">
            <a:alphaModFix/>
          </a:blip>
          <a:stretch>
            <a:fillRect/>
          </a:stretch>
        </p:blipFill>
        <p:spPr>
          <a:xfrm>
            <a:off x="4643596" y="1800575"/>
            <a:ext cx="4020700" cy="2817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Threads, Blocks and Grids</a:t>
            </a:r>
            <a:endParaRPr/>
          </a:p>
          <a:p>
            <a:pPr indent="0" lvl="0" marL="0" rtl="0" algn="l">
              <a:spcBef>
                <a:spcPts val="0"/>
              </a:spcBef>
              <a:spcAft>
                <a:spcPts val="0"/>
              </a:spcAft>
              <a:buNone/>
            </a:pPr>
            <a:r>
              <a:t/>
            </a:r>
            <a:endParaRPr/>
          </a:p>
        </p:txBody>
      </p:sp>
      <p:sp>
        <p:nvSpPr>
          <p:cNvPr id="175" name="Google Shape;175;p2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76" name="Google Shape;176;p26"/>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Each thread is assigned to a SM and cannot migrate. Each SM has 128 cuda cores, therefore, at any time 128 threads can run in parallel per block. So what if you have more threadblocks than fit on the SMs (as is frequently the case). They won't all run simultaneously. When a </a:t>
            </a:r>
            <a:r>
              <a:rPr lang="en"/>
              <a:t>thread block</a:t>
            </a:r>
            <a:r>
              <a:rPr lang="en"/>
              <a:t> completes the hardware will put on that's ready to execute onto the SM where the completed one was running.</a:t>
            </a:r>
            <a:endParaRPr/>
          </a:p>
        </p:txBody>
      </p:sp>
      <p:pic>
        <p:nvPicPr>
          <p:cNvPr id="177" name="Google Shape;177;p26"/>
          <p:cNvPicPr preferRelativeResize="0"/>
          <p:nvPr/>
        </p:nvPicPr>
        <p:blipFill>
          <a:blip r:embed="rId3">
            <a:alphaModFix/>
          </a:blip>
          <a:stretch>
            <a:fillRect/>
          </a:stretch>
        </p:blipFill>
        <p:spPr>
          <a:xfrm>
            <a:off x="551296" y="1853850"/>
            <a:ext cx="4020700" cy="2817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Threads, Blocks and Grids</a:t>
            </a:r>
            <a:endParaRPr/>
          </a:p>
          <a:p>
            <a:pPr indent="0" lvl="0" marL="0" rtl="0" algn="l">
              <a:spcBef>
                <a:spcPts val="0"/>
              </a:spcBef>
              <a:spcAft>
                <a:spcPts val="0"/>
              </a:spcAft>
              <a:buNone/>
            </a:pPr>
            <a:r>
              <a:t/>
            </a:r>
            <a:endParaRPr/>
          </a:p>
        </p:txBody>
      </p:sp>
      <p:sp>
        <p:nvSpPr>
          <p:cNvPr id="183" name="Google Shape;183;p27"/>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Grids in CUDA are an essential part of the thread hierarchy, organizing blocks of threads for parallel execution on GPUs. They are essentially a superset of all the Thread Blocks. They allow you to scale your program to fit any GPU. </a:t>
            </a:r>
            <a:endParaRPr/>
          </a:p>
          <a:p>
            <a:pPr indent="0" lvl="0" marL="0" rtl="0" algn="l">
              <a:spcBef>
                <a:spcPts val="1200"/>
              </a:spcBef>
              <a:spcAft>
                <a:spcPts val="1200"/>
              </a:spcAft>
              <a:buNone/>
            </a:pPr>
            <a:r>
              <a:rPr lang="en"/>
              <a:t>All threads in a grid have access to the same global memory.</a:t>
            </a:r>
            <a:endParaRPr/>
          </a:p>
        </p:txBody>
      </p:sp>
      <p:sp>
        <p:nvSpPr>
          <p:cNvPr id="184" name="Google Shape;184;p27"/>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27"/>
          <p:cNvPicPr preferRelativeResize="0"/>
          <p:nvPr/>
        </p:nvPicPr>
        <p:blipFill>
          <a:blip r:embed="rId3">
            <a:alphaModFix/>
          </a:blip>
          <a:stretch>
            <a:fillRect/>
          </a:stretch>
        </p:blipFill>
        <p:spPr>
          <a:xfrm>
            <a:off x="4611546" y="1936775"/>
            <a:ext cx="4020700" cy="2817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Warps</a:t>
            </a:r>
            <a:endParaRPr/>
          </a:p>
        </p:txBody>
      </p:sp>
      <p:sp>
        <p:nvSpPr>
          <p:cNvPr id="191" name="Google Shape;191;p28"/>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92" name="Google Shape;192;p28"/>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Warp is a group of 32 threads that execute instructions simultaneously. All threads in a warp execute the same instruction at the same time, following the SIMD (Single Instruction, Multiple Data) model. Each SM has a specific number of CUDA cores, allowing multiple warps to run simultaneously. For example, an SM with 128 CUDA cores can run 4 warps simultaneously. </a:t>
            </a:r>
            <a:endParaRPr/>
          </a:p>
        </p:txBody>
      </p:sp>
      <p:pic>
        <p:nvPicPr>
          <p:cNvPr id="193" name="Google Shape;193;p28"/>
          <p:cNvPicPr preferRelativeResize="0"/>
          <p:nvPr/>
        </p:nvPicPr>
        <p:blipFill>
          <a:blip r:embed="rId3">
            <a:alphaModFix/>
          </a:blip>
          <a:stretch>
            <a:fillRect/>
          </a:stretch>
        </p:blipFill>
        <p:spPr>
          <a:xfrm>
            <a:off x="243025" y="2078875"/>
            <a:ext cx="4328975" cy="2261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Programming in CUDA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Kernel functions: global, device and host functions</a:t>
            </a:r>
            <a:endParaRPr/>
          </a:p>
        </p:txBody>
      </p:sp>
      <p:sp>
        <p:nvSpPr>
          <p:cNvPr id="204" name="Google Shape;204;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Kernel functions: global, device, host keywords:</a:t>
            </a:r>
            <a:endParaRPr/>
          </a:p>
          <a:p>
            <a:pPr indent="-311150" lvl="0" marL="457200" rtl="0" algn="l">
              <a:spcBef>
                <a:spcPts val="1200"/>
              </a:spcBef>
              <a:spcAft>
                <a:spcPts val="0"/>
              </a:spcAft>
              <a:buSzPts val="1300"/>
              <a:buChar char="●"/>
            </a:pPr>
            <a:r>
              <a:rPr lang="en"/>
              <a:t>global: Defines a kernel function that runs on the GPU and is callable from the CP</a:t>
            </a:r>
            <a:r>
              <a:rPr lang="en"/>
              <a:t>U</a:t>
            </a:r>
            <a:endParaRPr/>
          </a:p>
          <a:p>
            <a:pPr indent="-311150" lvl="0" marL="457200" rtl="0" algn="l">
              <a:spcBef>
                <a:spcPts val="0"/>
              </a:spcBef>
              <a:spcAft>
                <a:spcPts val="0"/>
              </a:spcAft>
              <a:buSzPts val="1300"/>
              <a:buChar char="●"/>
            </a:pPr>
            <a:r>
              <a:rPr lang="en"/>
              <a:t>device: Defines a function that runs on the GPU and is only callable from the GPU</a:t>
            </a:r>
            <a:endParaRPr/>
          </a:p>
          <a:p>
            <a:pPr indent="-311150" lvl="0" marL="457200" rtl="0" algn="l">
              <a:spcBef>
                <a:spcPts val="0"/>
              </a:spcBef>
              <a:spcAft>
                <a:spcPts val="0"/>
              </a:spcAft>
              <a:buSzPts val="1300"/>
              <a:buChar char="●"/>
            </a:pPr>
            <a:r>
              <a:rPr lang="en"/>
              <a:t>host: Defines a function that runs on the CPU (default for functions)</a:t>
            </a:r>
            <a:endParaRPr/>
          </a:p>
          <a:p>
            <a:pPr indent="0" lvl="0" marL="0" rtl="0" algn="l">
              <a:spcBef>
                <a:spcPts val="1200"/>
              </a:spcBef>
              <a:spcAft>
                <a:spcPts val="1200"/>
              </a:spcAft>
              <a:buNone/>
            </a:pPr>
            <a:r>
              <a:t/>
            </a:r>
            <a:endParaRPr/>
          </a:p>
        </p:txBody>
      </p:sp>
      <p:pic>
        <p:nvPicPr>
          <p:cNvPr id="205" name="Google Shape;205;p30"/>
          <p:cNvPicPr preferRelativeResize="0"/>
          <p:nvPr/>
        </p:nvPicPr>
        <p:blipFill>
          <a:blip r:embed="rId3">
            <a:alphaModFix/>
          </a:blip>
          <a:stretch>
            <a:fillRect/>
          </a:stretch>
        </p:blipFill>
        <p:spPr>
          <a:xfrm>
            <a:off x="697450" y="3217398"/>
            <a:ext cx="7749099" cy="1629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 call  example code	</a:t>
            </a:r>
            <a:endParaRPr/>
          </a:p>
        </p:txBody>
      </p:sp>
      <p:sp>
        <p:nvSpPr>
          <p:cNvPr id="211" name="Google Shape;211;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2" name="Google Shape;212;p31"/>
          <p:cNvPicPr preferRelativeResize="0"/>
          <p:nvPr/>
        </p:nvPicPr>
        <p:blipFill>
          <a:blip r:embed="rId3">
            <a:alphaModFix/>
          </a:blip>
          <a:stretch>
            <a:fillRect/>
          </a:stretch>
        </p:blipFill>
        <p:spPr>
          <a:xfrm>
            <a:off x="742950" y="2078875"/>
            <a:ext cx="7658100" cy="1771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457200" lvl="0" marL="457200" rtl="0" algn="l">
              <a:spcBef>
                <a:spcPts val="0"/>
              </a:spcBef>
              <a:spcAft>
                <a:spcPts val="0"/>
              </a:spcAft>
              <a:buSzPts val="3600"/>
              <a:buAutoNum type="arabicPeriod"/>
            </a:pPr>
            <a:r>
              <a:rPr lang="en"/>
              <a:t>What is a GPU Exactly?</a:t>
            </a:r>
            <a:endParaRPr/>
          </a:p>
        </p:txBody>
      </p:sp>
      <p:pic>
        <p:nvPicPr>
          <p:cNvPr id="93" name="Google Shape;93;p14"/>
          <p:cNvPicPr preferRelativeResize="0"/>
          <p:nvPr/>
        </p:nvPicPr>
        <p:blipFill>
          <a:blip r:embed="rId3">
            <a:alphaModFix/>
          </a:blip>
          <a:stretch>
            <a:fillRect/>
          </a:stretch>
        </p:blipFill>
        <p:spPr>
          <a:xfrm>
            <a:off x="2002900" y="1968225"/>
            <a:ext cx="3047100" cy="3047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Example: ArrayAdd</a:t>
            </a:r>
            <a:endParaRPr/>
          </a:p>
        </p:txBody>
      </p:sp>
      <p:sp>
        <p:nvSpPr>
          <p:cNvPr id="218" name="Google Shape;218;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located at </a:t>
            </a:r>
            <a:endParaRPr/>
          </a:p>
          <a:p>
            <a:pPr indent="0" lvl="0" marL="0" rtl="0" algn="l">
              <a:spcBef>
                <a:spcPts val="1200"/>
              </a:spcBef>
              <a:spcAft>
                <a:spcPts val="1200"/>
              </a:spcAft>
              <a:buNone/>
            </a:pPr>
            <a:r>
              <a:rPr lang="en"/>
              <a:t>../Examples/ArrayAdd.cu</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Example: Matrix Multiplication</a:t>
            </a:r>
            <a:endParaRPr/>
          </a:p>
        </p:txBody>
      </p:sp>
      <p:sp>
        <p:nvSpPr>
          <p:cNvPr id="224" name="Google Shape;224;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located at </a:t>
            </a:r>
            <a:endParaRPr/>
          </a:p>
          <a:p>
            <a:pPr indent="0" lvl="0" marL="0" rtl="0" algn="l">
              <a:spcBef>
                <a:spcPts val="1200"/>
              </a:spcBef>
              <a:spcAft>
                <a:spcPts val="1200"/>
              </a:spcAft>
              <a:buNone/>
            </a:pPr>
            <a:r>
              <a:rPr lang="en"/>
              <a:t>../Examples/MatrixMul.cu</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Example: Parallel Reductions and Race conditions</a:t>
            </a:r>
            <a:endParaRPr/>
          </a:p>
        </p:txBody>
      </p:sp>
      <p:sp>
        <p:nvSpPr>
          <p:cNvPr id="230" name="Google Shape;230;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located at </a:t>
            </a:r>
            <a:endParaRPr/>
          </a:p>
          <a:p>
            <a:pPr indent="0" lvl="0" marL="0" rtl="0" algn="l">
              <a:spcBef>
                <a:spcPts val="1200"/>
              </a:spcBef>
              <a:spcAft>
                <a:spcPts val="1200"/>
              </a:spcAft>
              <a:buNone/>
            </a:pPr>
            <a:r>
              <a:rPr lang="en"/>
              <a:t>../Examples/ParallelReduction.cu</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5. Memory Management in CUDA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Memory in Cuda</a:t>
            </a:r>
            <a:endParaRPr/>
          </a:p>
        </p:txBody>
      </p:sp>
      <p:pic>
        <p:nvPicPr>
          <p:cNvPr id="241" name="Google Shape;241;p36"/>
          <p:cNvPicPr preferRelativeResize="0"/>
          <p:nvPr/>
        </p:nvPicPr>
        <p:blipFill>
          <a:blip r:embed="rId3">
            <a:alphaModFix/>
          </a:blip>
          <a:stretch>
            <a:fillRect/>
          </a:stretch>
        </p:blipFill>
        <p:spPr>
          <a:xfrm>
            <a:off x="2710625" y="1761800"/>
            <a:ext cx="5399850" cy="33149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Variables in CUDA</a:t>
            </a:r>
            <a:endParaRPr/>
          </a:p>
        </p:txBody>
      </p:sp>
      <p:pic>
        <p:nvPicPr>
          <p:cNvPr id="247" name="Google Shape;247;p37"/>
          <p:cNvPicPr preferRelativeResize="0"/>
          <p:nvPr/>
        </p:nvPicPr>
        <p:blipFill>
          <a:blip r:embed="rId3">
            <a:alphaModFix/>
          </a:blip>
          <a:stretch>
            <a:fillRect/>
          </a:stretch>
        </p:blipFill>
        <p:spPr>
          <a:xfrm>
            <a:off x="1550263" y="1894075"/>
            <a:ext cx="6043470" cy="29848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cudaMalloc()</a:t>
            </a:r>
            <a:endParaRPr/>
          </a:p>
        </p:txBody>
      </p:sp>
      <p:sp>
        <p:nvSpPr>
          <p:cNvPr id="253" name="Google Shape;253;p38"/>
          <p:cNvSpPr txBox="1"/>
          <p:nvPr>
            <p:ph idx="1" type="body"/>
          </p:nvPr>
        </p:nvSpPr>
        <p:spPr>
          <a:xfrm>
            <a:off x="727650" y="1990750"/>
            <a:ext cx="7688700" cy="274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This function allocates memory on the GPU device.</a:t>
            </a:r>
            <a:endParaRPr/>
          </a:p>
          <a:p>
            <a:pPr indent="0" lvl="0" marL="0" rtl="0" algn="l">
              <a:spcBef>
                <a:spcPts val="1200"/>
              </a:spcBef>
              <a:spcAft>
                <a:spcPts val="0"/>
              </a:spcAft>
              <a:buNone/>
            </a:pPr>
            <a:r>
              <a:rPr lang="en"/>
              <a:t>cudaError_t cudaMalloc(void** pointer, int bytes)</a:t>
            </a:r>
            <a:endParaRPr/>
          </a:p>
          <a:p>
            <a:pPr indent="0" lvl="0" marL="0" rtl="0" algn="l">
              <a:spcBef>
                <a:spcPts val="1200"/>
              </a:spcBef>
              <a:spcAft>
                <a:spcPts val="0"/>
              </a:spcAft>
              <a:buNone/>
            </a:pPr>
            <a:r>
              <a:rPr lang="en"/>
              <a:t>It takes two parameters:</a:t>
            </a:r>
            <a:endParaRPr/>
          </a:p>
          <a:p>
            <a:pPr indent="-298450" lvl="0" marL="457200" rtl="0" algn="l">
              <a:spcBef>
                <a:spcPts val="1200"/>
              </a:spcBef>
              <a:spcAft>
                <a:spcPts val="0"/>
              </a:spcAft>
              <a:buClr>
                <a:srgbClr val="000000"/>
              </a:buClr>
              <a:buSzPts val="1100"/>
              <a:buFont typeface="Arial"/>
              <a:buAutoNum type="arabicPeriod"/>
            </a:pPr>
            <a:r>
              <a:rPr lang="en"/>
              <a:t>A pointer to a pointer where the allocated memory address will be stored</a:t>
            </a:r>
            <a:br>
              <a:rPr lang="en"/>
            </a:br>
            <a:endParaRPr/>
          </a:p>
          <a:p>
            <a:pPr indent="-298450" lvl="0" marL="457200" rtl="0" algn="l">
              <a:spcBef>
                <a:spcPts val="0"/>
              </a:spcBef>
              <a:spcAft>
                <a:spcPts val="0"/>
              </a:spcAft>
              <a:buClr>
                <a:srgbClr val="000000"/>
              </a:buClr>
              <a:buSzPts val="1100"/>
              <a:buFont typeface="Arial"/>
              <a:buAutoNum type="arabicPeriod"/>
            </a:pPr>
            <a:r>
              <a:rPr lang="en"/>
              <a:t>The number of bytes to allocate</a:t>
            </a:r>
            <a:endParaRPr/>
          </a:p>
          <a:p>
            <a:pPr indent="0" lvl="0" marL="0" rtl="0" algn="l">
              <a:spcBef>
                <a:spcPts val="1200"/>
              </a:spcBef>
              <a:spcAft>
                <a:spcPts val="1200"/>
              </a:spcAft>
              <a:buNone/>
            </a:pPr>
            <a:r>
              <a:rPr lang="en"/>
              <a:t>cudaMalloc() creates memory on the GPU and returns a handle to it in the provided pointer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cudaMemcpy()</a:t>
            </a:r>
            <a:endParaRPr/>
          </a:p>
        </p:txBody>
      </p:sp>
      <p:sp>
        <p:nvSpPr>
          <p:cNvPr id="259" name="Google Shape;259;p39"/>
          <p:cNvSpPr txBox="1"/>
          <p:nvPr>
            <p:ph idx="1" type="body"/>
          </p:nvPr>
        </p:nvSpPr>
        <p:spPr>
          <a:xfrm>
            <a:off x="729450" y="2078875"/>
            <a:ext cx="7688700" cy="2613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This function copies data between host and device memory.</a:t>
            </a:r>
            <a:endParaRPr/>
          </a:p>
          <a:p>
            <a:pPr indent="0" lvl="0" marL="0" rtl="0" algn="l">
              <a:spcBef>
                <a:spcPts val="1200"/>
              </a:spcBef>
              <a:spcAft>
                <a:spcPts val="0"/>
              </a:spcAft>
              <a:buNone/>
            </a:pPr>
            <a:r>
              <a:rPr lang="en"/>
              <a:t>cudaError_t cudaMemcpy(void* destination, void* source, int bytes, cudaMemcpyKind kind)</a:t>
            </a:r>
            <a:endParaRPr/>
          </a:p>
          <a:p>
            <a:pPr indent="0" lvl="0" marL="0" rtl="0" algn="l">
              <a:spcBef>
                <a:spcPts val="1200"/>
              </a:spcBef>
              <a:spcAft>
                <a:spcPts val="0"/>
              </a:spcAft>
              <a:buNone/>
            </a:pPr>
            <a:r>
              <a:rPr lang="en"/>
              <a:t>It takes four parameters:</a:t>
            </a:r>
            <a:endParaRPr/>
          </a:p>
          <a:p>
            <a:pPr indent="-298450" lvl="0" marL="457200" rtl="0" algn="l">
              <a:spcBef>
                <a:spcPts val="1200"/>
              </a:spcBef>
              <a:spcAft>
                <a:spcPts val="0"/>
              </a:spcAft>
              <a:buClr>
                <a:srgbClr val="000000"/>
              </a:buClr>
              <a:buSzPts val="1100"/>
              <a:buFont typeface="Arial"/>
              <a:buAutoNum type="arabicPeriod"/>
            </a:pPr>
            <a:r>
              <a:rPr lang="en"/>
              <a:t>Destination pointer</a:t>
            </a:r>
            <a:br>
              <a:rPr lang="en"/>
            </a:br>
            <a:endParaRPr/>
          </a:p>
          <a:p>
            <a:pPr indent="-298450" lvl="0" marL="457200" rtl="0" algn="l">
              <a:spcBef>
                <a:spcPts val="0"/>
              </a:spcBef>
              <a:spcAft>
                <a:spcPts val="0"/>
              </a:spcAft>
              <a:buClr>
                <a:srgbClr val="000000"/>
              </a:buClr>
              <a:buSzPts val="1100"/>
              <a:buFont typeface="Arial"/>
              <a:buAutoNum type="arabicPeriod"/>
            </a:pPr>
            <a:r>
              <a:rPr lang="en"/>
              <a:t>Source pointer</a:t>
            </a:r>
            <a:br>
              <a:rPr lang="en"/>
            </a:br>
            <a:endParaRPr/>
          </a:p>
          <a:p>
            <a:pPr indent="-298450" lvl="0" marL="457200" rtl="0" algn="l">
              <a:spcBef>
                <a:spcPts val="0"/>
              </a:spcBef>
              <a:spcAft>
                <a:spcPts val="0"/>
              </a:spcAft>
              <a:buClr>
                <a:srgbClr val="000000"/>
              </a:buClr>
              <a:buSzPts val="1100"/>
              <a:buFont typeface="Arial"/>
              <a:buAutoNum type="arabicPeriod"/>
            </a:pPr>
            <a:r>
              <a:rPr lang="en"/>
              <a:t>Number of bytes to copy</a:t>
            </a:r>
            <a:br>
              <a:rPr lang="en"/>
            </a:br>
            <a:endParaRPr/>
          </a:p>
          <a:p>
            <a:pPr indent="-298450" lvl="0" marL="457200" rtl="0" algn="l">
              <a:spcBef>
                <a:spcPts val="0"/>
              </a:spcBef>
              <a:spcAft>
                <a:spcPts val="0"/>
              </a:spcAft>
              <a:buClr>
                <a:srgbClr val="000000"/>
              </a:buClr>
              <a:buSzPts val="1100"/>
              <a:buFont typeface="Arial"/>
              <a:buAutoNum type="arabicPeriod"/>
            </a:pPr>
            <a:r>
              <a:rPr lang="en"/>
              <a:t>Direction of the copy (e.g., cudaMemcpyHostToDevice or cudaMemcpyDeviceToHost)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6. Limitations and Alternatives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a:t>
            </a:r>
            <a:endParaRPr/>
          </a:p>
        </p:txBody>
      </p:sp>
      <p:sp>
        <p:nvSpPr>
          <p:cNvPr id="270" name="Google Shape;270;p4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Memory constraints: GPUs have limited memory compared to CPUs, which can be problematic for large datasets.</a:t>
            </a:r>
            <a:endParaRPr/>
          </a:p>
          <a:p>
            <a:pPr indent="-311150" lvl="0" marL="457200" rtl="0" algn="l">
              <a:spcBef>
                <a:spcPts val="0"/>
              </a:spcBef>
              <a:spcAft>
                <a:spcPts val="0"/>
              </a:spcAft>
              <a:buSzPts val="1300"/>
              <a:buAutoNum type="arabicPeriod"/>
            </a:pPr>
            <a:r>
              <a:rPr lang="en"/>
              <a:t>Hardware dependency: CUDA only works on NVIDIA GPUs, limiting its portability.</a:t>
            </a:r>
            <a:endParaRPr/>
          </a:p>
          <a:p>
            <a:pPr indent="-311150" lvl="0" marL="457200" rtl="0" algn="l">
              <a:spcBef>
                <a:spcPts val="0"/>
              </a:spcBef>
              <a:spcAft>
                <a:spcPts val="0"/>
              </a:spcAft>
              <a:buSzPts val="1300"/>
              <a:buAutoNum type="arabicPeriod"/>
            </a:pPr>
            <a:r>
              <a:rPr lang="en"/>
              <a:t>Programming complexity: CUDA requires a steep learning curve and specific programming approaches, making it challenging for developers new to GPU computing.</a:t>
            </a:r>
            <a:endParaRPr/>
          </a:p>
          <a:p>
            <a:pPr indent="-311150" lvl="0" marL="457200" rtl="0" algn="l">
              <a:spcBef>
                <a:spcPts val="0"/>
              </a:spcBef>
              <a:spcAft>
                <a:spcPts val="0"/>
              </a:spcAft>
              <a:buSzPts val="1300"/>
              <a:buAutoNum type="arabicPeriod"/>
            </a:pPr>
            <a:r>
              <a:rPr lang="en"/>
              <a:t>Limited exception handling: While exceptions can be thrown on the device, try-catch blocks cannot be used, and backtrace printing is costly.</a:t>
            </a:r>
            <a:endParaRPr/>
          </a:p>
          <a:p>
            <a:pPr indent="-311150" lvl="0" marL="457200" rtl="0" algn="l">
              <a:spcBef>
                <a:spcPts val="0"/>
              </a:spcBef>
              <a:spcAft>
                <a:spcPts val="0"/>
              </a:spcAft>
              <a:buSzPts val="1300"/>
              <a:buAutoNum type="arabicPeriod"/>
            </a:pPr>
            <a:r>
              <a:rPr lang="en"/>
              <a:t>Data transfer bottlenecks: Moving data between CPU and GPU memory can be slow, impacting overall performance.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GPU?</a:t>
            </a:r>
            <a:endParaRPr/>
          </a:p>
        </p:txBody>
      </p:sp>
      <p:sp>
        <p:nvSpPr>
          <p:cNvPr id="99" name="Google Shape;99;p1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100">
                <a:solidFill>
                  <a:srgbClr val="000000"/>
                </a:solidFill>
                <a:latin typeface="Arial"/>
                <a:ea typeface="Arial"/>
                <a:cs typeface="Arial"/>
                <a:sym typeface="Arial"/>
              </a:rPr>
              <a:t>A graphics processing unit (GPU) is a specialized electronic circuit designed to rapidly render graphics and images by performing parallel mathematical calculations. Originally developed for computer graphics and image processing, GPUs have evolved to handle a wider range of applications.</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rPr lang="en" sz="1100">
                <a:solidFill>
                  <a:srgbClr val="000000"/>
                </a:solidFill>
                <a:latin typeface="Arial"/>
                <a:ea typeface="Arial"/>
                <a:cs typeface="Arial"/>
                <a:sym typeface="Arial"/>
              </a:rPr>
              <a:t>The term "GPU" was coined by</a:t>
            </a:r>
            <a:r>
              <a:rPr lang="en" sz="1100">
                <a:solidFill>
                  <a:srgbClr val="000000"/>
                </a:solidFill>
                <a:uFill>
                  <a:noFill/>
                </a:uFill>
                <a:latin typeface="Arial"/>
                <a:ea typeface="Arial"/>
                <a:cs typeface="Arial"/>
                <a:sym typeface="Arial"/>
                <a:hlinkClick r:id="rId3">
                  <a:extLst>
                    <a:ext uri="{A12FA001-AC4F-418D-AE19-62706E023703}">
                      <ahyp:hlinkClr val="tx"/>
                    </a:ext>
                  </a:extLst>
                </a:hlinkClick>
              </a:rPr>
              <a:t> </a:t>
            </a:r>
            <a:r>
              <a:rPr lang="en" sz="1100">
                <a:solidFill>
                  <a:schemeClr val="dk2"/>
                </a:solidFill>
                <a:uFill>
                  <a:noFill/>
                </a:uFill>
                <a:latin typeface="Arial"/>
                <a:ea typeface="Arial"/>
                <a:cs typeface="Arial"/>
                <a:sym typeface="Arial"/>
                <a:hlinkClick r:id="rId4">
                  <a:extLst>
                    <a:ext uri="{A12FA001-AC4F-418D-AE19-62706E023703}">
                      <ahyp:hlinkClr val="tx"/>
                    </a:ext>
                  </a:extLst>
                </a:hlinkClick>
              </a:rPr>
              <a:t>Sony</a:t>
            </a:r>
            <a:r>
              <a:rPr lang="en" sz="1100">
                <a:solidFill>
                  <a:srgbClr val="000000"/>
                </a:solidFill>
                <a:latin typeface="Arial"/>
                <a:ea typeface="Arial"/>
                <a:cs typeface="Arial"/>
                <a:sym typeface="Arial"/>
              </a:rPr>
              <a:t> in reference to the 32-bit</a:t>
            </a:r>
            <a:r>
              <a:rPr lang="en" sz="1100">
                <a:solidFill>
                  <a:srgbClr val="000000"/>
                </a:solidFill>
                <a:uFill>
                  <a:noFill/>
                </a:uFill>
                <a:latin typeface="Arial"/>
                <a:ea typeface="Arial"/>
                <a:cs typeface="Arial"/>
                <a:sym typeface="Arial"/>
                <a:hlinkClick r:id="rId5">
                  <a:extLst>
                    <a:ext uri="{A12FA001-AC4F-418D-AE19-62706E023703}">
                      <ahyp:hlinkClr val="tx"/>
                    </a:ext>
                  </a:extLst>
                </a:hlinkClick>
              </a:rPr>
              <a:t> </a:t>
            </a:r>
            <a:r>
              <a:rPr lang="en" sz="1100" u="sng">
                <a:solidFill>
                  <a:schemeClr val="hlink"/>
                </a:solidFill>
                <a:latin typeface="Arial"/>
                <a:ea typeface="Arial"/>
                <a:cs typeface="Arial"/>
                <a:sym typeface="Arial"/>
                <a:hlinkClick r:id="rId6"/>
              </a:rPr>
              <a:t>Sony GPU</a:t>
            </a:r>
            <a:r>
              <a:rPr lang="en" sz="1100">
                <a:solidFill>
                  <a:srgbClr val="000000"/>
                </a:solidFill>
                <a:latin typeface="Arial"/>
                <a:ea typeface="Arial"/>
                <a:cs typeface="Arial"/>
                <a:sym typeface="Arial"/>
              </a:rPr>
              <a:t> (designed by</a:t>
            </a:r>
            <a:r>
              <a:rPr lang="en" sz="1100">
                <a:solidFill>
                  <a:srgbClr val="000000"/>
                </a:solidFill>
                <a:uFill>
                  <a:noFill/>
                </a:uFill>
                <a:latin typeface="Arial"/>
                <a:ea typeface="Arial"/>
                <a:cs typeface="Arial"/>
                <a:sym typeface="Arial"/>
                <a:hlinkClick r:id="rId7">
                  <a:extLst>
                    <a:ext uri="{A12FA001-AC4F-418D-AE19-62706E023703}">
                      <ahyp:hlinkClr val="tx"/>
                    </a:ext>
                  </a:extLst>
                </a:hlinkClick>
              </a:rPr>
              <a:t> </a:t>
            </a:r>
            <a:r>
              <a:rPr lang="en" sz="1100" u="sng">
                <a:solidFill>
                  <a:schemeClr val="hlink"/>
                </a:solidFill>
                <a:latin typeface="Arial"/>
                <a:ea typeface="Arial"/>
                <a:cs typeface="Arial"/>
                <a:sym typeface="Arial"/>
                <a:hlinkClick r:id="rId8"/>
              </a:rPr>
              <a:t>Toshiba</a:t>
            </a:r>
            <a:r>
              <a:rPr lang="en" sz="1100">
                <a:solidFill>
                  <a:srgbClr val="000000"/>
                </a:solidFill>
                <a:latin typeface="Arial"/>
                <a:ea typeface="Arial"/>
                <a:cs typeface="Arial"/>
                <a:sym typeface="Arial"/>
              </a:rPr>
              <a:t>) in the</a:t>
            </a:r>
            <a:r>
              <a:rPr lang="en" sz="1100">
                <a:solidFill>
                  <a:srgbClr val="000000"/>
                </a:solidFill>
                <a:uFill>
                  <a:noFill/>
                </a:uFill>
                <a:latin typeface="Arial"/>
                <a:ea typeface="Arial"/>
                <a:cs typeface="Arial"/>
                <a:sym typeface="Arial"/>
                <a:hlinkClick r:id="rId9">
                  <a:extLst>
                    <a:ext uri="{A12FA001-AC4F-418D-AE19-62706E023703}">
                      <ahyp:hlinkClr val="tx"/>
                    </a:ext>
                  </a:extLst>
                </a:hlinkClick>
              </a:rPr>
              <a:t> </a:t>
            </a:r>
            <a:r>
              <a:rPr lang="en" sz="1100" u="sng">
                <a:solidFill>
                  <a:schemeClr val="hlink"/>
                </a:solidFill>
                <a:latin typeface="Arial"/>
                <a:ea typeface="Arial"/>
                <a:cs typeface="Arial"/>
                <a:sym typeface="Arial"/>
                <a:hlinkClick r:id="rId10"/>
              </a:rPr>
              <a:t>PlayStation</a:t>
            </a:r>
            <a:r>
              <a:rPr lang="en" sz="1100">
                <a:solidFill>
                  <a:srgbClr val="000000"/>
                </a:solidFill>
                <a:latin typeface="Arial"/>
                <a:ea typeface="Arial"/>
                <a:cs typeface="Arial"/>
                <a:sym typeface="Arial"/>
              </a:rPr>
              <a:t> video game console, released in 1994.</a:t>
            </a:r>
            <a:endParaRPr sz="1100">
              <a:solidFill>
                <a:srgbClr val="000000"/>
              </a:solidFill>
              <a:latin typeface="Arial"/>
              <a:ea typeface="Arial"/>
              <a:cs typeface="Arial"/>
              <a:sym typeface="Arial"/>
            </a:endParaRPr>
          </a:p>
        </p:txBody>
      </p:sp>
      <p:pic>
        <p:nvPicPr>
          <p:cNvPr id="100" name="Google Shape;100;p15"/>
          <p:cNvPicPr preferRelativeResize="0"/>
          <p:nvPr/>
        </p:nvPicPr>
        <p:blipFill>
          <a:blip r:embed="rId11">
            <a:alphaModFix/>
          </a:blip>
          <a:stretch>
            <a:fillRect/>
          </a:stretch>
        </p:blipFill>
        <p:spPr>
          <a:xfrm>
            <a:off x="4503625" y="1416684"/>
            <a:ext cx="3914275" cy="3461691"/>
          </a:xfrm>
          <a:prstGeom prst="rect">
            <a:avLst/>
          </a:prstGeom>
          <a:noFill/>
          <a:ln>
            <a:noFill/>
          </a:ln>
        </p:spPr>
      </p:pic>
      <p:sp>
        <p:nvSpPr>
          <p:cNvPr id="101" name="Google Shape;101;p1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Alternatives: CPU Parallelism</a:t>
            </a:r>
            <a:endParaRPr/>
          </a:p>
        </p:txBody>
      </p:sp>
      <p:sp>
        <p:nvSpPr>
          <p:cNvPr id="276" name="Google Shape;276;p42"/>
          <p:cNvSpPr txBox="1"/>
          <p:nvPr>
            <p:ph idx="1" type="body"/>
          </p:nvPr>
        </p:nvSpPr>
        <p:spPr>
          <a:xfrm>
            <a:off x="797700" y="2078875"/>
            <a:ext cx="37743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OpenMP:</a:t>
            </a:r>
            <a:endParaRPr/>
          </a:p>
          <a:p>
            <a:pPr indent="0" lvl="0" marL="0" rtl="0" algn="l">
              <a:spcBef>
                <a:spcPts val="1200"/>
              </a:spcBef>
              <a:spcAft>
                <a:spcPts val="0"/>
              </a:spcAft>
              <a:buNone/>
            </a:pPr>
            <a:r>
              <a:rPr lang="en"/>
              <a:t>-  Shared-memory parallelism</a:t>
            </a:r>
            <a:endParaRPr/>
          </a:p>
          <a:p>
            <a:pPr indent="0" lvl="0" marL="0" rtl="0" algn="l">
              <a:spcBef>
                <a:spcPts val="1200"/>
              </a:spcBef>
              <a:spcAft>
                <a:spcPts val="0"/>
              </a:spcAft>
              <a:buNone/>
            </a:pPr>
            <a:r>
              <a:rPr lang="en"/>
              <a:t>-  Uses compiler directives (pragmas)</a:t>
            </a:r>
            <a:endParaRPr/>
          </a:p>
          <a:p>
            <a:pPr indent="0" lvl="0" marL="0" rtl="0" algn="l">
              <a:spcBef>
                <a:spcPts val="1200"/>
              </a:spcBef>
              <a:spcAft>
                <a:spcPts val="0"/>
              </a:spcAft>
              <a:buNone/>
            </a:pPr>
            <a:r>
              <a:rPr lang="en"/>
              <a:t>-  Fork-join model</a:t>
            </a:r>
            <a:endParaRPr/>
          </a:p>
          <a:p>
            <a:pPr indent="0" lvl="0" marL="0" rtl="0" algn="l">
              <a:spcBef>
                <a:spcPts val="1200"/>
              </a:spcBef>
              <a:spcAft>
                <a:spcPts val="0"/>
              </a:spcAft>
              <a:buNone/>
            </a:pPr>
            <a:r>
              <a:rPr lang="en"/>
              <a:t>-  Easier to implement</a:t>
            </a:r>
            <a:endParaRPr/>
          </a:p>
          <a:p>
            <a:pPr indent="0" lvl="0" marL="0" rtl="0" algn="l">
              <a:spcBef>
                <a:spcPts val="1200"/>
              </a:spcBef>
              <a:spcAft>
                <a:spcPts val="0"/>
              </a:spcAft>
              <a:buNone/>
            </a:pPr>
            <a:r>
              <a:rPr lang="en"/>
              <a:t>-  Limited to single multi-core system</a:t>
            </a:r>
            <a:endParaRPr/>
          </a:p>
          <a:p>
            <a:pPr indent="0" lvl="0" marL="0" rtl="0" algn="l">
              <a:spcBef>
                <a:spcPts val="1200"/>
              </a:spcBef>
              <a:spcAft>
                <a:spcPts val="1200"/>
              </a:spcAft>
              <a:buNone/>
            </a:pPr>
            <a:r>
              <a:t/>
            </a:r>
            <a:endParaRPr/>
          </a:p>
        </p:txBody>
      </p:sp>
      <p:sp>
        <p:nvSpPr>
          <p:cNvPr id="277" name="Google Shape;277;p42"/>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MPI:</a:t>
            </a:r>
            <a:endParaRPr/>
          </a:p>
          <a:p>
            <a:pPr indent="0" lvl="0" marL="0" rtl="0" algn="l">
              <a:spcBef>
                <a:spcPts val="1200"/>
              </a:spcBef>
              <a:spcAft>
                <a:spcPts val="0"/>
              </a:spcAft>
              <a:buNone/>
            </a:pPr>
            <a:r>
              <a:rPr lang="en"/>
              <a:t>-  Distributed-memory parallelism</a:t>
            </a:r>
            <a:endParaRPr/>
          </a:p>
          <a:p>
            <a:pPr indent="0" lvl="0" marL="0" rtl="0" algn="l">
              <a:spcBef>
                <a:spcPts val="1200"/>
              </a:spcBef>
              <a:spcAft>
                <a:spcPts val="0"/>
              </a:spcAft>
              <a:buNone/>
            </a:pPr>
            <a:r>
              <a:rPr lang="en"/>
              <a:t>-  Message passing between processes</a:t>
            </a:r>
            <a:endParaRPr/>
          </a:p>
          <a:p>
            <a:pPr indent="0" lvl="0" marL="0" rtl="0" algn="l">
              <a:spcBef>
                <a:spcPts val="1200"/>
              </a:spcBef>
              <a:spcAft>
                <a:spcPts val="0"/>
              </a:spcAft>
              <a:buNone/>
            </a:pPr>
            <a:r>
              <a:rPr lang="en"/>
              <a:t>-  Explicit communication programming</a:t>
            </a:r>
            <a:endParaRPr/>
          </a:p>
          <a:p>
            <a:pPr indent="0" lvl="0" marL="0" rtl="0" algn="l">
              <a:spcBef>
                <a:spcPts val="1200"/>
              </a:spcBef>
              <a:spcAft>
                <a:spcPts val="0"/>
              </a:spcAft>
              <a:buNone/>
            </a:pPr>
            <a:r>
              <a:rPr lang="en"/>
              <a:t>-  More complex, but highly scalable</a:t>
            </a:r>
            <a:endParaRPr/>
          </a:p>
          <a:p>
            <a:pPr indent="0" lvl="0" marL="0" rtl="0" algn="l">
              <a:spcBef>
                <a:spcPts val="1200"/>
              </a:spcBef>
              <a:spcAft>
                <a:spcPts val="0"/>
              </a:spcAft>
              <a:buNone/>
            </a:pPr>
            <a:r>
              <a:rPr lang="en"/>
              <a:t>-  Can run across multiple networked computers</a:t>
            </a:r>
            <a:endParaRPr/>
          </a:p>
          <a:p>
            <a:pPr indent="0" lvl="0" marL="0" rtl="0" algn="l">
              <a:spcBef>
                <a:spcPts val="1200"/>
              </a:spcBef>
              <a:spcAft>
                <a:spcPts val="12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Alternatives: OpenCL</a:t>
            </a:r>
            <a:endParaRPr/>
          </a:p>
        </p:txBody>
      </p:sp>
      <p:sp>
        <p:nvSpPr>
          <p:cNvPr id="283" name="Google Shape;283;p4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OpenCL (Open Computing Language) is a framework for writing parallel programs that can execute across heterogeneous computing platforms, including CPUs, GPUs, DSPs, and FPGAs. It provides a standard interface for parallel computing using both task-based and data-based parallelism.</a:t>
            </a:r>
            <a:endParaRPr/>
          </a:p>
          <a:p>
            <a:pPr indent="0" lvl="0" marL="0" rtl="0" algn="l">
              <a:spcBef>
                <a:spcPts val="1200"/>
              </a:spcBef>
              <a:spcAft>
                <a:spcPts val="0"/>
              </a:spcAft>
              <a:buNone/>
            </a:pPr>
            <a:r>
              <a:rPr lang="en"/>
              <a:t>It is an open-source framework that was developed by collaboration between industry behemoths like Apple, AMD, Intel, IBM, Qualcomm and Nvidia.</a:t>
            </a:r>
            <a:endParaRPr/>
          </a:p>
          <a:p>
            <a:pPr indent="0" lvl="0" marL="0" rtl="0" algn="l">
              <a:spcBef>
                <a:spcPts val="1200"/>
              </a:spcBef>
              <a:spcAft>
                <a:spcPts val="0"/>
              </a:spcAft>
              <a:buNone/>
            </a:pPr>
            <a:r>
              <a:rPr lang="en"/>
              <a:t>CUDA often provides better performance on NVIDIA GPUs due to its closer integration with the hardware architecture.</a:t>
            </a:r>
            <a:endParaRPr/>
          </a:p>
          <a:p>
            <a:pPr indent="0" lvl="0" marL="0" rtl="0" algn="l">
              <a:spcBef>
                <a:spcPts val="1200"/>
              </a:spcBef>
              <a:spcAft>
                <a:spcPts val="1200"/>
              </a:spcAft>
              <a:buNone/>
            </a:pPr>
            <a:r>
              <a:rPr lang="en"/>
              <a:t>CUDA also has a more established ecosystem with comprehensive tools and libraries specifically for NVIDIA GPUs, while OpenCL's ecosystem is broader but may not be as specialized.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Alternatives: ROCm</a:t>
            </a:r>
            <a:endParaRPr/>
          </a:p>
        </p:txBody>
      </p:sp>
      <p:sp>
        <p:nvSpPr>
          <p:cNvPr id="289" name="Google Shape;289;p4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AMD’s open source alternative to CUDA.</a:t>
            </a:r>
            <a:endParaRPr/>
          </a:p>
          <a:p>
            <a:pPr indent="0" lvl="0" marL="0" rtl="0" algn="l">
              <a:spcBef>
                <a:spcPts val="1200"/>
              </a:spcBef>
              <a:spcAft>
                <a:spcPts val="0"/>
              </a:spcAft>
              <a:buNone/>
            </a:pPr>
            <a:r>
              <a:rPr lang="en"/>
              <a:t>Open source but </a:t>
            </a:r>
            <a:r>
              <a:rPr lang="en"/>
              <a:t>only</a:t>
            </a:r>
            <a:r>
              <a:rPr lang="en"/>
              <a:t> runs on AMD.</a:t>
            </a:r>
            <a:endParaRPr/>
          </a:p>
          <a:p>
            <a:pPr indent="0" lvl="0" marL="0" rtl="0" algn="l">
              <a:spcBef>
                <a:spcPts val="1200"/>
              </a:spcBef>
              <a:spcAft>
                <a:spcPts val="0"/>
              </a:spcAft>
              <a:buNone/>
            </a:pPr>
            <a:r>
              <a:rPr lang="en"/>
              <a:t>Launched in 2016.</a:t>
            </a:r>
            <a:endParaRPr/>
          </a:p>
          <a:p>
            <a:pPr indent="0" lvl="0" marL="0" rtl="0" algn="l">
              <a:spcBef>
                <a:spcPts val="1200"/>
              </a:spcBef>
              <a:spcAft>
                <a:spcPts val="1200"/>
              </a:spcAft>
              <a:buNone/>
            </a:pPr>
            <a:r>
              <a:rPr lang="en"/>
              <a:t>Currently integrated into a few libraries like pyTorch and Tensorflow, but hasn’t gained much traction due to the rarity of AMD GPUs in the B2B sector. However, it is slowly gaining popularity now along with AMD GPUs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7. Resources</a:t>
            </a:r>
            <a:endParaRPr/>
          </a:p>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Resources</a:t>
            </a:r>
            <a:endParaRPr/>
          </a:p>
        </p:txBody>
      </p:sp>
      <p:sp>
        <p:nvSpPr>
          <p:cNvPr id="300" name="Google Shape;300;p4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Programming Massively Parallel Processors: A Hands-on Approach by David Kirk and Wen-mei Hwu</a:t>
            </a:r>
            <a:endParaRPr/>
          </a:p>
          <a:p>
            <a:pPr indent="0" lvl="0" marL="0" rtl="0" algn="l">
              <a:spcBef>
                <a:spcPts val="1200"/>
              </a:spcBef>
              <a:spcAft>
                <a:spcPts val="0"/>
              </a:spcAft>
              <a:buNone/>
            </a:pPr>
            <a:r>
              <a:rPr lang="en"/>
              <a:t>(Book Included in Repo)</a:t>
            </a:r>
            <a:endParaRPr/>
          </a:p>
          <a:p>
            <a:pPr indent="0" lvl="0" marL="0" rtl="0" algn="l">
              <a:spcBef>
                <a:spcPts val="1200"/>
              </a:spcBef>
              <a:spcAft>
                <a:spcPts val="0"/>
              </a:spcAft>
              <a:buNone/>
            </a:pPr>
            <a:r>
              <a:rPr lang="en" u="sng">
                <a:solidFill>
                  <a:schemeClr val="hlink"/>
                </a:solidFill>
                <a:hlinkClick r:id="rId3"/>
              </a:rPr>
              <a:t>https://youtube.com/playlist?list=PLC6u37oFvF40BAm7gwVP7uDdzmW83yHPe&amp;feature=shared</a:t>
            </a:r>
            <a:endParaRPr/>
          </a:p>
          <a:p>
            <a:pPr indent="0" lvl="0" marL="0" rtl="0" algn="l">
              <a:spcBef>
                <a:spcPts val="1200"/>
              </a:spcBef>
              <a:spcAft>
                <a:spcPts val="0"/>
              </a:spcAft>
              <a:buNone/>
            </a:pPr>
            <a:r>
              <a:rPr lang="en" u="sng">
                <a:solidFill>
                  <a:schemeClr val="hlink"/>
                </a:solidFill>
                <a:hlinkClick r:id="rId4"/>
              </a:rPr>
              <a:t>https://www.youtube.com/playlist?list=PLU0zjpa44nPXddA_hWV1U8oO7AevFgXnT</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7"/>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makes a GPU different from a CPU</a:t>
            </a:r>
            <a:endParaRPr/>
          </a:p>
        </p:txBody>
      </p:sp>
      <p:sp>
        <p:nvSpPr>
          <p:cNvPr id="107" name="Google Shape;107;p1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08" name="Google Shape;108;p16"/>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100">
                <a:solidFill>
                  <a:srgbClr val="000000"/>
                </a:solidFill>
                <a:latin typeface="Arial"/>
                <a:ea typeface="Arial"/>
                <a:cs typeface="Arial"/>
                <a:sym typeface="Arial"/>
              </a:rPr>
              <a:t>GPUs are composed of hundreds of cores that can handle thousands of threads simultaneously, while CPUs have just a few cores optimized for serial processing. </a:t>
            </a:r>
            <a:endParaRPr sz="1100">
              <a:solidFill>
                <a:srgbClr val="000000"/>
              </a:solidFill>
              <a:latin typeface="Arial"/>
              <a:ea typeface="Arial"/>
              <a:cs typeface="Arial"/>
              <a:sym typeface="Arial"/>
            </a:endParaRPr>
          </a:p>
          <a:p>
            <a:pPr indent="0" lvl="0" marL="0" rtl="0" algn="l">
              <a:spcBef>
                <a:spcPts val="1200"/>
              </a:spcBef>
              <a:spcAft>
                <a:spcPts val="0"/>
              </a:spcAft>
              <a:buNone/>
            </a:pPr>
            <a:r>
              <a:rPr lang="en" sz="1100">
                <a:solidFill>
                  <a:srgbClr val="000000"/>
                </a:solidFill>
                <a:latin typeface="Arial"/>
                <a:ea typeface="Arial"/>
                <a:cs typeface="Arial"/>
                <a:sym typeface="Arial"/>
              </a:rPr>
              <a:t>GPUs also higher compute density when compared to a traditional CPU. </a:t>
            </a:r>
            <a:endParaRPr sz="1100">
              <a:solidFill>
                <a:srgbClr val="000000"/>
              </a:solidFill>
              <a:latin typeface="Arial"/>
              <a:ea typeface="Arial"/>
              <a:cs typeface="Arial"/>
              <a:sym typeface="Arial"/>
            </a:endParaRPr>
          </a:p>
          <a:p>
            <a:pPr indent="0" lvl="0" marL="0" rtl="0" algn="l">
              <a:spcBef>
                <a:spcPts val="1200"/>
              </a:spcBef>
              <a:spcAft>
                <a:spcPts val="1200"/>
              </a:spcAft>
              <a:buNone/>
            </a:pPr>
            <a:r>
              <a:rPr lang="en" sz="1100">
                <a:solidFill>
                  <a:srgbClr val="000000"/>
                </a:solidFill>
                <a:latin typeface="Arial"/>
                <a:ea typeface="Arial"/>
                <a:cs typeface="Arial"/>
                <a:sym typeface="Arial"/>
              </a:rPr>
              <a:t>This architectural difference allows GPUs to excel at parallel processing tasks</a:t>
            </a:r>
            <a:endParaRPr sz="1200"/>
          </a:p>
        </p:txBody>
      </p:sp>
      <p:pic>
        <p:nvPicPr>
          <p:cNvPr id="109" name="Google Shape;109;p16"/>
          <p:cNvPicPr preferRelativeResize="0"/>
          <p:nvPr/>
        </p:nvPicPr>
        <p:blipFill>
          <a:blip r:embed="rId3">
            <a:alphaModFix/>
          </a:blip>
          <a:stretch>
            <a:fillRect/>
          </a:stretch>
        </p:blipFill>
        <p:spPr>
          <a:xfrm>
            <a:off x="499850" y="2204438"/>
            <a:ext cx="4072151" cy="2009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RTX 5090 DIE</a:t>
            </a:r>
            <a:endParaRPr/>
          </a:p>
        </p:txBody>
      </p:sp>
      <p:pic>
        <p:nvPicPr>
          <p:cNvPr id="115" name="Google Shape;115;p17"/>
          <p:cNvPicPr preferRelativeResize="0"/>
          <p:nvPr/>
        </p:nvPicPr>
        <p:blipFill>
          <a:blip r:embed="rId3">
            <a:alphaModFix/>
          </a:blip>
          <a:stretch>
            <a:fillRect/>
          </a:stretch>
        </p:blipFill>
        <p:spPr>
          <a:xfrm>
            <a:off x="3076175" y="822550"/>
            <a:ext cx="5787776" cy="4196699"/>
          </a:xfrm>
          <a:prstGeom prst="rect">
            <a:avLst/>
          </a:prstGeom>
          <a:noFill/>
          <a:ln>
            <a:noFill/>
          </a:ln>
        </p:spPr>
      </p:pic>
      <p:sp>
        <p:nvSpPr>
          <p:cNvPr id="116" name="Google Shape;116;p17"/>
          <p:cNvSpPr txBox="1"/>
          <p:nvPr/>
        </p:nvSpPr>
        <p:spPr>
          <a:xfrm>
            <a:off x="789600" y="2838175"/>
            <a:ext cx="47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92 Billion Transistors!!!</a:t>
            </a:r>
            <a:endParaRPr sz="13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What is Parallel Programming?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Parallel Programming?</a:t>
            </a:r>
            <a:endParaRPr/>
          </a:p>
        </p:txBody>
      </p:sp>
      <p:sp>
        <p:nvSpPr>
          <p:cNvPr id="127" name="Google Shape;127;p19"/>
          <p:cNvSpPr txBox="1"/>
          <p:nvPr>
            <p:ph idx="1" type="body"/>
          </p:nvPr>
        </p:nvSpPr>
        <p:spPr>
          <a:xfrm>
            <a:off x="729325" y="2529025"/>
            <a:ext cx="7688400" cy="1811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500">
                <a:solidFill>
                  <a:srgbClr val="000000"/>
                </a:solidFill>
                <a:latin typeface="Arial"/>
                <a:ea typeface="Arial"/>
                <a:cs typeface="Arial"/>
                <a:sym typeface="Arial"/>
              </a:rPr>
              <a:t>Parallel programming is the process of breaking down a computational problem into smaller tasks that can be executed simultaneously using multiple compute resources. It allows a computer to use multiple processors or cores to solve problems concurrently, improving efficiency and speed.</a:t>
            </a:r>
            <a:endParaRPr sz="1500">
              <a:solidFill>
                <a:srgbClr val="000000"/>
              </a:solidFill>
              <a:latin typeface="Arial"/>
              <a:ea typeface="Arial"/>
              <a:cs typeface="Arial"/>
              <a:sym typeface="Arial"/>
            </a:endParaRPr>
          </a:p>
          <a:p>
            <a:pPr indent="0" lvl="0" marL="0" rtl="0" algn="ctr">
              <a:spcBef>
                <a:spcPts val="1200"/>
              </a:spcBef>
              <a:spcAft>
                <a:spcPts val="1200"/>
              </a:spcAft>
              <a:buNone/>
            </a:pPr>
            <a:r>
              <a:t/>
            </a:r>
            <a:endParaRPr>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But why?</a:t>
            </a:r>
            <a:endParaRPr/>
          </a:p>
        </p:txBody>
      </p:sp>
      <p:sp>
        <p:nvSpPr>
          <p:cNvPr id="133" name="Google Shape;133;p20"/>
          <p:cNvSpPr txBox="1"/>
          <p:nvPr/>
        </p:nvSpPr>
        <p:spPr>
          <a:xfrm>
            <a:off x="729450" y="4511250"/>
            <a:ext cx="8127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accent1"/>
                </a:solidFill>
                <a:latin typeface="Lato"/>
                <a:ea typeface="Lato"/>
                <a:cs typeface="Lato"/>
                <a:sym typeface="Lato"/>
              </a:rPr>
              <a:t>One answer: Moore’s Law</a:t>
            </a:r>
            <a:endParaRPr sz="1300">
              <a:solidFill>
                <a:schemeClr val="accent1"/>
              </a:solidFill>
              <a:latin typeface="Lato"/>
              <a:ea typeface="Lato"/>
              <a:cs typeface="Lato"/>
              <a:sym typeface="Lato"/>
            </a:endParaRPr>
          </a:p>
        </p:txBody>
      </p:sp>
      <p:pic>
        <p:nvPicPr>
          <p:cNvPr id="134" name="Google Shape;134;p20"/>
          <p:cNvPicPr preferRelativeResize="0"/>
          <p:nvPr/>
        </p:nvPicPr>
        <p:blipFill>
          <a:blip r:embed="rId3">
            <a:alphaModFix/>
          </a:blip>
          <a:stretch>
            <a:fillRect/>
          </a:stretch>
        </p:blipFill>
        <p:spPr>
          <a:xfrm>
            <a:off x="2637900" y="1318650"/>
            <a:ext cx="4166400" cy="3272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Amdahl’s Law</a:t>
            </a:r>
            <a:endParaRPr/>
          </a:p>
        </p:txBody>
      </p:sp>
      <p:sp>
        <p:nvSpPr>
          <p:cNvPr id="140" name="Google Shape;140;p21"/>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1" name="Google Shape;141;p21"/>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overall performance improvement gained by optimizing a single part of a system is limited by the fraction of time that the improved part is actually used"</a:t>
            </a:r>
            <a:endParaRPr/>
          </a:p>
          <a:p>
            <a:pPr indent="0" lvl="0" marL="0" rtl="0" algn="l">
              <a:spcBef>
                <a:spcPts val="1200"/>
              </a:spcBef>
              <a:spcAft>
                <a:spcPts val="1200"/>
              </a:spcAft>
              <a:buNone/>
            </a:pPr>
            <a:r>
              <a:t/>
            </a:r>
            <a:endParaRPr/>
          </a:p>
        </p:txBody>
      </p:sp>
      <p:pic>
        <p:nvPicPr>
          <p:cNvPr id="142" name="Google Shape;142;p21"/>
          <p:cNvPicPr preferRelativeResize="0"/>
          <p:nvPr/>
        </p:nvPicPr>
        <p:blipFill>
          <a:blip r:embed="rId3">
            <a:alphaModFix/>
          </a:blip>
          <a:stretch>
            <a:fillRect/>
          </a:stretch>
        </p:blipFill>
        <p:spPr>
          <a:xfrm>
            <a:off x="4572000" y="3147275"/>
            <a:ext cx="4203975" cy="1407350"/>
          </a:xfrm>
          <a:prstGeom prst="rect">
            <a:avLst/>
          </a:prstGeom>
          <a:noFill/>
          <a:ln>
            <a:noFill/>
          </a:ln>
        </p:spPr>
      </p:pic>
      <p:pic>
        <p:nvPicPr>
          <p:cNvPr id="143" name="Google Shape;143;p21"/>
          <p:cNvPicPr preferRelativeResize="0"/>
          <p:nvPr/>
        </p:nvPicPr>
        <p:blipFill>
          <a:blip r:embed="rId4">
            <a:alphaModFix/>
          </a:blip>
          <a:stretch>
            <a:fillRect/>
          </a:stretch>
        </p:blipFill>
        <p:spPr>
          <a:xfrm>
            <a:off x="649451" y="1935375"/>
            <a:ext cx="3854175" cy="3012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